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98" r:id="rId2"/>
    <p:sldId id="273" r:id="rId3"/>
    <p:sldId id="386" r:id="rId4"/>
    <p:sldId id="373" r:id="rId5"/>
    <p:sldId id="383" r:id="rId6"/>
    <p:sldId id="374" r:id="rId7"/>
    <p:sldId id="384" r:id="rId8"/>
    <p:sldId id="375" r:id="rId9"/>
    <p:sldId id="376" r:id="rId10"/>
    <p:sldId id="377" r:id="rId11"/>
    <p:sldId id="378" r:id="rId12"/>
    <p:sldId id="379" r:id="rId13"/>
    <p:sldId id="385" r:id="rId14"/>
    <p:sldId id="380" r:id="rId15"/>
    <p:sldId id="381" r:id="rId16"/>
    <p:sldId id="358" r:id="rId17"/>
    <p:sldId id="387" r:id="rId18"/>
    <p:sldId id="372" r:id="rId19"/>
    <p:sldId id="265" r:id="rId2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jirina.princova@kraj-lbc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0823" y="975360"/>
            <a:ext cx="7045234" cy="3152503"/>
          </a:xfrm>
        </p:spPr>
        <p:txBody>
          <a:bodyPr>
            <a:noAutofit/>
          </a:bodyPr>
          <a:lstStyle/>
          <a:p>
            <a:r>
              <a:rPr lang="cs-CZ" sz="4800" b="1" dirty="0"/>
              <a:t>Porada ředitelů škol a školských zařízení zřizovaných Libereckým krajem</a:t>
            </a: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_Jablonecko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137293"/>
              </p:ext>
            </p:extLst>
          </p:nvPr>
        </p:nvGraphicFramePr>
        <p:xfrm>
          <a:off x="323850" y="1484785"/>
          <a:ext cx="8136582" cy="4813329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6475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IROP - Školy bez bariér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7929213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Dr. Randy,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8 100 000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0935948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U Balvanu,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22 300 000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2817911"/>
                  </a:ext>
                </a:extLst>
              </a:tr>
              <a:tr h="36475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Fotovoltaické elektrárny (FVE)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9385517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Dr. Randy,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2 660 000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technická,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 + dobíjecí stanice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Elektromobilita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 vícemístné)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Jablonec n/N, Liberecká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Jablonec n/N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 vícemístné)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1 150 000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106 424 000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nové investiční akce za 4.600.000 Kč</a:t>
                      </a:r>
                      <a:endParaRPr lang="cs-CZ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848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551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_Liberecko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946012"/>
              </p:ext>
            </p:extLst>
          </p:nvPr>
        </p:nvGraphicFramePr>
        <p:xfrm>
          <a:off x="359693" y="1484784"/>
          <a:ext cx="8136582" cy="433701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594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990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strojní, stavební a dopravní,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elektroinstalace v objektu D, Letná,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3990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gastronomie a služeb,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havarijního stavu střechy, objekt Centrum,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a mateřská škola logopedická,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Úprava atria školy včetně zpracování studie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43987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a mateřská škola logopedická,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Změna zdroje vytápění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990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strojní a elektrotechnická a VOŠ,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havarijního stavu stropních trámů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9 800 000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990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strojní a elektrotechnická a VOŠ,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střechy odborných dílen - areál Masarykova,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Zhotovení projektové dokumentace - horní objekt Větrov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2 065 000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1000059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strojní, stavební a dopravní,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Úprava prostor pro přesun vedení školy - Ještědská,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6 010 000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1478203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kanalizace v areálu domova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1 650 000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5624106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odborná škola,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Zpracování projektové dokumentace - obnova fasády internátu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1 900 000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0894401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Obchodní akademie a Jazyková škola,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osvětlení v TV hale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0469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734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_Liberecko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822629"/>
              </p:ext>
            </p:extLst>
          </p:nvPr>
        </p:nvGraphicFramePr>
        <p:xfrm>
          <a:off x="359693" y="1484784"/>
          <a:ext cx="8136583" cy="353462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Dětský domov, Jablonné v/P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Zvedací plošina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740114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Gymnázium,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Výměna svítidel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325 000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Základní škola a mateřská škola logopedická,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Výměna otvorových výplní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0280795"/>
                  </a:ext>
                </a:extLst>
              </a:tr>
              <a:tr h="3295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Základní škola a mateřská škola logopedická, Liberec</a:t>
                      </a:r>
                    </a:p>
                    <a:p>
                      <a:pPr algn="l" fontAlgn="ctr"/>
                      <a:endParaRPr lang="cs-CZ" sz="1200" b="0" i="1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podlahy v tělocvičně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havárie rozvodů vody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5 400 000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41368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Gymnázium, F. X. Šaldy,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b="0" i="1" dirty="0">
                          <a:solidFill>
                            <a:schemeClr val="tx1"/>
                          </a:solidFill>
                          <a:latin typeface="+mj-lt"/>
                        </a:rPr>
                        <a:t>Projekt výstavby nového pavilonu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0639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Dětský domov,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Rekonstrukce fasády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6315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 škola strojní, stavební a dopravní,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Projektová dokumentace – Oprava střechy objekt Letná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 průmyslová škola stavební,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Projektová dokumentace – zateplení přístavby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96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_Liberecko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461654"/>
              </p:ext>
            </p:extLst>
          </p:nvPr>
        </p:nvGraphicFramePr>
        <p:xfrm>
          <a:off x="359693" y="1484784"/>
          <a:ext cx="8136582" cy="3239896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295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IROP - Školy bez bariér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a VOŠ,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Masarykova,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41368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projekty Snížení energetické náročnosti objektů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6315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a VOŠ,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vytápění, modernizace osvětlení, výměna oken – dílny – Tyršova,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Tělocvična Zámecká – zateplení, FVE vč. dobíjecí stanice – 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28803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Fotovoltaické elektrárny (FVE)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0297435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odborná škola,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1000059"/>
                  </a:ext>
                </a:extLst>
              </a:tr>
              <a:tr h="27278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a mateřská škola logopedická,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1478203"/>
                  </a:ext>
                </a:extLst>
              </a:tr>
              <a:tr h="272787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gastronomie a služeb,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5624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489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_Liberecko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502653"/>
              </p:ext>
            </p:extLst>
          </p:nvPr>
        </p:nvGraphicFramePr>
        <p:xfrm>
          <a:off x="359693" y="1484784"/>
          <a:ext cx="8136582" cy="3458403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Hospodaření s vodou v krajině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34479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nádrže - zadržení vody v krajině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32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Elektromobilita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a VOŠ,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 užitkové pick-up)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41368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 a M1(vícemístné)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2 450 000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0639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a mateřská škola pro tělesně postižené,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6315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Jablonné v Podještědí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133 130 000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 nových investičních akcí za 34.625.000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663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385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46D88694-ED01-DB80-B0AD-9EA98E22F1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903461"/>
              </p:ext>
            </p:extLst>
          </p:nvPr>
        </p:nvGraphicFramePr>
        <p:xfrm>
          <a:off x="703032" y="2387022"/>
          <a:ext cx="7181334" cy="8229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1334">
                  <a:extLst>
                    <a:ext uri="{9D8B030D-6E8A-4147-A177-3AD203B41FA5}">
                      <a16:colId xmlns:a16="http://schemas.microsoft.com/office/drawing/2014/main" val="1815236648"/>
                    </a:ext>
                  </a:extLst>
                </a:gridCol>
              </a:tblGrid>
              <a:tr h="358994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finanční výdaje (v tis. Kč)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994870"/>
                  </a:ext>
                </a:extLst>
              </a:tr>
              <a:tr h="463924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effectLst/>
                        </a:rPr>
                        <a:t>896 011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128940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6D2D1F65-7F8D-FB49-D068-106E59879F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235138"/>
              </p:ext>
            </p:extLst>
          </p:nvPr>
        </p:nvGraphicFramePr>
        <p:xfrm>
          <a:off x="703031" y="3826467"/>
          <a:ext cx="7181335" cy="62986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181335">
                  <a:extLst>
                    <a:ext uri="{9D8B030D-6E8A-4147-A177-3AD203B41FA5}">
                      <a16:colId xmlns:a16="http://schemas.microsoft.com/office/drawing/2014/main" val="2249245590"/>
                    </a:ext>
                  </a:extLst>
                </a:gridCol>
              </a:tblGrid>
              <a:tr h="241264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finanční výdaje (v tis. Kč)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526633"/>
                  </a:ext>
                </a:extLst>
              </a:tr>
              <a:tr h="386022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effectLst/>
                        </a:rPr>
                        <a:t>1 910 750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169477"/>
                  </a:ext>
                </a:extLst>
              </a:tr>
            </a:tbl>
          </a:graphicData>
        </a:graphic>
      </p:graphicFrame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AC608C60-E9F9-A529-7ED9-F669BC3424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680999"/>
              </p:ext>
            </p:extLst>
          </p:nvPr>
        </p:nvGraphicFramePr>
        <p:xfrm>
          <a:off x="703031" y="5219594"/>
          <a:ext cx="7181337" cy="616527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181337">
                  <a:extLst>
                    <a:ext uri="{9D8B030D-6E8A-4147-A177-3AD203B41FA5}">
                      <a16:colId xmlns:a16="http://schemas.microsoft.com/office/drawing/2014/main" val="1429955087"/>
                    </a:ext>
                  </a:extLst>
                </a:gridCol>
              </a:tblGrid>
              <a:tr h="282608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finanční výdaje (v tis. Kč)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70200844"/>
                  </a:ext>
                </a:extLst>
              </a:tr>
              <a:tr h="333919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effectLst/>
                        </a:rPr>
                        <a:t>88 000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18588830"/>
                  </a:ext>
                </a:extLst>
              </a:tr>
            </a:tbl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E1D0CFE5-624C-20CE-ADE8-B3CFDADE5E67}"/>
              </a:ext>
            </a:extLst>
          </p:cNvPr>
          <p:cNvSpPr txBox="1"/>
          <p:nvPr/>
        </p:nvSpPr>
        <p:spPr>
          <a:xfrm>
            <a:off x="647459" y="1831344"/>
            <a:ext cx="7613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1. Investice spolufinancované z dotačních zdrojů: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83773695-662B-7DEC-8182-0E6C422FDEFD}"/>
              </a:ext>
            </a:extLst>
          </p:cNvPr>
          <p:cNvSpPr txBox="1"/>
          <p:nvPr/>
        </p:nvSpPr>
        <p:spPr>
          <a:xfrm>
            <a:off x="601304" y="346475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2. Investice velké: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3FE31A2-4708-2954-4864-37BBBD34F0A4}"/>
              </a:ext>
            </a:extLst>
          </p:cNvPr>
          <p:cNvSpPr txBox="1"/>
          <p:nvPr/>
        </p:nvSpPr>
        <p:spPr>
          <a:xfrm>
            <a:off x="601304" y="4881040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3. Investice malé: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DCD84C0-187C-C6D8-C3F1-45CBB2B97113}"/>
              </a:ext>
            </a:extLst>
          </p:cNvPr>
          <p:cNvSpPr txBox="1"/>
          <p:nvPr/>
        </p:nvSpPr>
        <p:spPr>
          <a:xfrm>
            <a:off x="656168" y="589818"/>
            <a:ext cx="76046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Připravované/zahájené akce:</a:t>
            </a:r>
            <a:endParaRPr lang="cs-CZ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1661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Investice „</a:t>
            </a:r>
            <a:r>
              <a:rPr lang="cs-CZ" sz="3200" b="1" dirty="0">
                <a:latin typeface="+mj-lt"/>
              </a:rPr>
              <a:t>z dotačních zdrojů</a:t>
            </a:r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“ spolufinancováno ze zdrojů Libereckého kraje</a:t>
            </a:r>
            <a:endParaRPr lang="cs-CZ" sz="3200" b="1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174B93A-9662-08A1-147E-0546D6D22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551352"/>
              </p:ext>
            </p:extLst>
          </p:nvPr>
        </p:nvGraphicFramePr>
        <p:xfrm>
          <a:off x="539269" y="2491658"/>
          <a:ext cx="7777430" cy="2563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987317">
                  <a:extLst>
                    <a:ext uri="{9D8B030D-6E8A-4147-A177-3AD203B41FA5}">
                      <a16:colId xmlns:a16="http://schemas.microsoft.com/office/drawing/2014/main" val="2804841639"/>
                    </a:ext>
                  </a:extLst>
                </a:gridCol>
                <a:gridCol w="1333850">
                  <a:extLst>
                    <a:ext uri="{9D8B030D-6E8A-4147-A177-3AD203B41FA5}">
                      <a16:colId xmlns:a16="http://schemas.microsoft.com/office/drawing/2014/main" val="451293518"/>
                    </a:ext>
                  </a:extLst>
                </a:gridCol>
                <a:gridCol w="1048623">
                  <a:extLst>
                    <a:ext uri="{9D8B030D-6E8A-4147-A177-3AD203B41FA5}">
                      <a16:colId xmlns:a16="http://schemas.microsoft.com/office/drawing/2014/main" val="1285428110"/>
                    </a:ext>
                  </a:extLst>
                </a:gridCol>
                <a:gridCol w="1266738">
                  <a:extLst>
                    <a:ext uri="{9D8B030D-6E8A-4147-A177-3AD203B41FA5}">
                      <a16:colId xmlns:a16="http://schemas.microsoft.com/office/drawing/2014/main" val="1038500839"/>
                    </a:ext>
                  </a:extLst>
                </a:gridCol>
                <a:gridCol w="1140902">
                  <a:extLst>
                    <a:ext uri="{9D8B030D-6E8A-4147-A177-3AD203B41FA5}">
                      <a16:colId xmlns:a16="http://schemas.microsoft.com/office/drawing/2014/main" val="419722305"/>
                    </a:ext>
                  </a:extLst>
                </a:gridCol>
              </a:tblGrid>
              <a:tr h="37359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schválený závazek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vysoutěženo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předpokládaná dotace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LK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5488293"/>
                  </a:ext>
                </a:extLst>
              </a:tr>
              <a:tr h="51997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 strojírenství a robotiky - SPŠT JBC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100 614 000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89 363 588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39 440 688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49 922 900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814356"/>
                  </a:ext>
                </a:extLst>
              </a:tr>
              <a:tr h="478173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 zdravotnicko-sociální - SZŠ Turnov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74 250 000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58 823 063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29 106 000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29 717 063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7845992"/>
                  </a:ext>
                </a:extLst>
              </a:tr>
              <a:tr h="62456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 obrábění kovů a vstřikování plastů - SŠSSD Liberec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85 060 000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77 996 548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26 934 251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51 062 296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304247"/>
                  </a:ext>
                </a:extLst>
              </a:tr>
              <a:tr h="50416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 stavebnictví - SŠ Semily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131 540 592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50 435 144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81 105 447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0665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298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Investice „velké“ s nutností financování ze zdrojů Libereckého kraje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174B93A-9662-08A1-147E-0546D6D22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117893"/>
              </p:ext>
            </p:extLst>
          </p:nvPr>
        </p:nvGraphicFramePr>
        <p:xfrm>
          <a:off x="640354" y="2231472"/>
          <a:ext cx="7863291" cy="327170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7863291">
                  <a:extLst>
                    <a:ext uri="{9D8B030D-6E8A-4147-A177-3AD203B41FA5}">
                      <a16:colId xmlns:a16="http://schemas.microsoft.com/office/drawing/2014/main" val="2804841639"/>
                    </a:ext>
                  </a:extLst>
                </a:gridCol>
              </a:tblGrid>
              <a:tr h="639531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objektu Zeyerova 31 pro vzdělávání žáků se speciálními vzdělávacími potřebami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5488293"/>
                  </a:ext>
                </a:extLst>
              </a:tr>
              <a:tr h="56175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hospodářská a lesnická Frýdlant - realizace nového komplexního řešení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814356"/>
                  </a:ext>
                </a:extLst>
              </a:tr>
              <a:tr h="494253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GFXŠ LBC - výstavba nového pavilonu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7845992"/>
                  </a:ext>
                </a:extLst>
              </a:tr>
              <a:tr h="436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SPŠ a VOŠ LBC - vznik učeben pro Technické lyceum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304247"/>
                  </a:ext>
                </a:extLst>
              </a:tr>
              <a:tr h="436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SZŠ a VOŠ LBC - výstavba nového objektu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0665040"/>
                  </a:ext>
                </a:extLst>
              </a:tr>
              <a:tr h="70389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OA, HŠ a SOŠ, Turnov - výměna areálů  Zborovská, Alešova 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604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119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BDD40D-FB13-A713-402C-ADF3A077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/>
              <a:t>Doporučení: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12EB79-44E9-4B2D-3045-4328F9C0B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ea typeface="Calibri" panose="020F0502020204030204" pitchFamily="34" charset="0"/>
              </a:rPr>
              <a:t>Den učitelů – návrh ocenění</a:t>
            </a:r>
            <a:endParaRPr lang="cs-CZ" dirty="0">
              <a:effectLst/>
              <a:ea typeface="Calibri" panose="020F0502020204030204" pitchFamily="34" charset="0"/>
            </a:endParaRPr>
          </a:p>
          <a:p>
            <a:r>
              <a:rPr lang="cs-CZ" dirty="0"/>
              <a:t>Samet na školách</a:t>
            </a:r>
          </a:p>
          <a:p>
            <a:r>
              <a:rPr lang="cs-CZ" dirty="0"/>
              <a:t>Policistou na zkoušku</a:t>
            </a:r>
          </a:p>
          <a:p>
            <a:r>
              <a:rPr lang="cs-CZ" dirty="0"/>
              <a:t>Světový den srdce</a:t>
            </a:r>
          </a:p>
          <a:p>
            <a:r>
              <a:rPr lang="cs-CZ" dirty="0">
                <a:effectLst/>
                <a:ea typeface="Calibri" panose="020F0502020204030204" pitchFamily="34" charset="0"/>
              </a:rPr>
              <a:t>IT Fitness Test 2023 - mezinárodního testu digitálních kompetencí</a:t>
            </a:r>
          </a:p>
          <a:p>
            <a:endParaRPr lang="cs-CZ" dirty="0">
              <a:ea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259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9995" y="2424418"/>
            <a:ext cx="7772400" cy="917776"/>
          </a:xfrm>
        </p:spPr>
        <p:txBody>
          <a:bodyPr>
            <a:normAutofit/>
          </a:bodyPr>
          <a:lstStyle/>
          <a:p>
            <a:r>
              <a:rPr lang="cs-CZ" sz="4800" dirty="0"/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A43BBFD-5277-7158-CB0C-080721C61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8227" y="4583550"/>
            <a:ext cx="3882005" cy="1655762"/>
          </a:xfrm>
        </p:spPr>
        <p:txBody>
          <a:bodyPr>
            <a:normAutofit/>
          </a:bodyPr>
          <a:lstStyle/>
          <a:p>
            <a:pPr algn="r"/>
            <a:r>
              <a:rPr lang="cs-CZ" sz="1600" dirty="0">
                <a:hlinkClick r:id="rId2"/>
              </a:rPr>
              <a:t>jirina.princova@kraj-lbc.cz</a:t>
            </a:r>
            <a:r>
              <a:rPr lang="cs-CZ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844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abulka&#10;&#10;Popis byl vytvořen automaticky">
            <a:extLst>
              <a:ext uri="{FF2B5EF4-FFF2-40B4-BE49-F238E27FC236}">
                <a16:creationId xmlns:a16="http://schemas.microsoft.com/office/drawing/2014/main" id="{6ECAF012-23A0-C3A2-41B6-412413E289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43" y="528507"/>
            <a:ext cx="7642370" cy="51843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924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BDD40D-FB13-A713-402C-ADF3A077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/>
              <a:t>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12EB79-44E9-4B2D-3045-4328F9C0B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– změny, úpravy zákonů</a:t>
            </a:r>
          </a:p>
          <a:p>
            <a:r>
              <a:rPr lang="cs-CZ" dirty="0"/>
              <a:t>Nový DZ ČR a příprava DZ LK – </a:t>
            </a:r>
            <a:r>
              <a:rPr lang="cs-CZ" b="1" dirty="0"/>
              <a:t>ZÁSADNÍ</a:t>
            </a:r>
          </a:p>
          <a:p>
            <a:r>
              <a:rPr lang="cs-CZ" dirty="0"/>
              <a:t>KAP a NAKAP – ukončení/jiná forma</a:t>
            </a:r>
          </a:p>
          <a:p>
            <a:r>
              <a:rPr lang="cs-CZ" dirty="0"/>
              <a:t>Soutěže - </a:t>
            </a:r>
            <a:r>
              <a:rPr lang="cs-CZ" b="1" dirty="0"/>
              <a:t>CVLK</a:t>
            </a:r>
          </a:p>
          <a:p>
            <a:r>
              <a:rPr lang="cs-CZ" dirty="0"/>
              <a:t>Obědy do škol – MŠ, ZŠ, SŠ, DM – dotační program/účelová dotace</a:t>
            </a:r>
          </a:p>
          <a:p>
            <a:r>
              <a:rPr lang="cs-CZ" dirty="0"/>
              <a:t>Rozpočet 2024 - </a:t>
            </a:r>
            <a:r>
              <a:rPr lang="cs-CZ" b="1" dirty="0"/>
              <a:t>ENERGIE</a:t>
            </a:r>
          </a:p>
          <a:p>
            <a:r>
              <a:rPr lang="cs-CZ" dirty="0"/>
              <a:t>Investice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556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_Semilsko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476924"/>
              </p:ext>
            </p:extLst>
          </p:nvPr>
        </p:nvGraphicFramePr>
        <p:xfrm>
          <a:off x="470264" y="1393668"/>
          <a:ext cx="8277880" cy="3786481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743236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90505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44139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221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40950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Dětský domov,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Oprava havarijního stavu kanalizace v areálu domova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4 500 000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493958138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Gymnázium, SOŠ a SZŠ, Jilemnice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Příprava </a:t>
                      </a:r>
                      <a:r>
                        <a:rPr lang="cs-CZ" sz="1200" u="none" strike="noStrike">
                          <a:effectLst/>
                          <a:latin typeface="+mj-lt"/>
                        </a:rPr>
                        <a:t>projektové dokumentace </a:t>
                      </a:r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rekonstrukce tělocvičny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3 815 000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Střední škola,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Oprava sociálního zařízení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3 000 000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SOŠ a SZŠ, Jilemnice </a:t>
                      </a:r>
                      <a:endParaRPr lang="cs-CZ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cs-CZ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latin typeface="+mj-lt"/>
                        </a:rPr>
                        <a:t>Oprava střechy domova mládeže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1 500 000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945209084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Obchodní akademie, Hotelová škola a Střední odborná škola,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latin typeface="+mj-lt"/>
                        </a:rPr>
                        <a:t>Projektová dokumentace na směnu školských areálů Alešova a Zborovská,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698238590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domov, Semily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latin typeface="+mj-lt"/>
                        </a:rPr>
                        <a:t>Oprava povrchu hřiště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08750021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SOŠ a SZŠ, Jilemnice </a:t>
                      </a:r>
                      <a:endParaRPr lang="cs-CZ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latin typeface="+mj-lt"/>
                        </a:rPr>
                        <a:t>Výměna svítidel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605 000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996161370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zdravotnická škola,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latin typeface="+mj-lt"/>
                        </a:rPr>
                        <a:t>Oprava elektroinstalace 1. – 3. patro domova mládeže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52574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691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_Semilsko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202260"/>
              </p:ext>
            </p:extLst>
          </p:nvPr>
        </p:nvGraphicFramePr>
        <p:xfrm>
          <a:off x="437388" y="1393668"/>
          <a:ext cx="8136583" cy="340062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221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42212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effectLst/>
                          <a:latin typeface="+mj-lt"/>
                        </a:rPr>
                        <a:t>Operační program - Životní prostřední - projekty Snížení energetické náročnosti objektů (SEN)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Základní škola speciální,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objekt školy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200 000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  <a:latin typeface="+mj-lt"/>
                        </a:rPr>
                        <a:t>Elektromobilita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Střední zdravotnická škola, Turnov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vozidlo kategorie M1 (vícemístné)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1 150 000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Střední škola,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  <a:latin typeface="+mj-lt"/>
                        </a:rPr>
                        <a:t>vozidlo kategorie M1 (osobní)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1 300 000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Integrovaná střední škola, Vysoké nad Jizerou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vozidlo kategorie M1 (osobní) a M1 (vícemístné)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2 450 000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19764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</a:t>
                      </a:r>
                    </a:p>
                  </a:txBody>
                  <a:tcPr marL="7488" marR="7488" marT="748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39 520 000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484689"/>
                  </a:ext>
                </a:extLst>
              </a:tr>
              <a:tr h="19764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nových investičních akcí za 23.105.000 Kč</a:t>
                      </a:r>
                    </a:p>
                  </a:txBody>
                  <a:tcPr marL="7488" marR="7488" marT="748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376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478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 Českolipsko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472522"/>
              </p:ext>
            </p:extLst>
          </p:nvPr>
        </p:nvGraphicFramePr>
        <p:xfrm>
          <a:off x="359693" y="1484784"/>
          <a:ext cx="8136583" cy="4777709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8628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25797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zdravotnická škola a SOŠ,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Havárie rozvodů vody, objekt 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zdravotnická škola a SOŠ,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Havárie rozvodů vody - objekt A a 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223994"/>
                  </a:ext>
                </a:extLst>
              </a:tr>
              <a:tr h="3907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Gymnázium, Česká Lípa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Zpracování projektové dokumentace - hřiště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6733479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Obchodní akademie,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střechy objektu školy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8520004"/>
                  </a:ext>
                </a:extLst>
              </a:tr>
              <a:tr h="35219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Gymnázium Mimoň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havarijního stavu vzduchotechniky jídelna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2 600 000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1920148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Dětský domov, základní škola a mateřská škola, Krompach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podlahy v jídelně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7956988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průmyslová škola, Česká Lípa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Výměna osvětlení za energeticky úsporná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908 000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2859247"/>
                  </a:ext>
                </a:extLst>
              </a:tr>
              <a:tr h="53100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b="0" i="1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zdravotnická škola a SOŠ, Česká Lípa</a:t>
                      </a:r>
                    </a:p>
                    <a:p>
                      <a:pPr algn="l" fontAlgn="ctr"/>
                      <a:endParaRPr lang="cs-CZ" sz="1200" b="1" i="1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Výměna otvorových výplní – hala Svojsíkova stezka a tělocvična Lužická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322067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Vyšší odborná škola sklářská a SŠ, Nový Bor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Vybavení nové učebny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3486891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uměleckoprůmyslová škola sklářská, Kamenický Šenov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Výměna svítidel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363 000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4785548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Gymnázium,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Rekonstrukce hřiště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7300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163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 Českolipsko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133020"/>
              </p:ext>
            </p:extLst>
          </p:nvPr>
        </p:nvGraphicFramePr>
        <p:xfrm>
          <a:off x="359693" y="1484784"/>
          <a:ext cx="8136583" cy="215430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060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25797"/>
                  </a:ext>
                </a:extLst>
              </a:tr>
              <a:tr h="40604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průmyslová škola,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Rekonstrukce kuchyně – projektová dokumentace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40604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Dubá-Deštná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1" dirty="0">
                          <a:latin typeface="+mj-lt"/>
                        </a:rPr>
                        <a:t>Oprava příjezdové komunikace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1 800 000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0836699"/>
                  </a:ext>
                </a:extLst>
              </a:tr>
              <a:tr h="40604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projekty Snížení energetické náročnosti objektů (SEN)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7300057"/>
                  </a:ext>
                </a:extLst>
              </a:tr>
              <a:tr h="27217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SEN - jídelna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12 750 000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703740"/>
                  </a:ext>
                </a:extLst>
              </a:tr>
              <a:tr h="2579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zdravotnická škola a SOŠ Česká Lípa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pořízení kogenerační jednotky - areál 28. října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1791524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9AC1919B-652A-18AA-022D-E53564954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613275"/>
              </p:ext>
            </p:extLst>
          </p:nvPr>
        </p:nvGraphicFramePr>
        <p:xfrm>
          <a:off x="359694" y="3639089"/>
          <a:ext cx="8136582" cy="1454596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2244752227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2899838029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446708534"/>
                    </a:ext>
                  </a:extLst>
                </a:gridCol>
              </a:tblGrid>
              <a:tr h="33410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Fotovoltaické elektrárny (FVE)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9163391"/>
                  </a:ext>
                </a:extLst>
              </a:tr>
              <a:tr h="33410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0182888"/>
                  </a:ext>
                </a:extLst>
              </a:tr>
              <a:tr h="33410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zdravotnická škola a SOŠ Česká Lípa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 + dobíjecí stanice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0686283"/>
                  </a:ext>
                </a:extLst>
              </a:tr>
              <a:tr h="45228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Obchodní akademie,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18182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219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 Českolipsko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633013"/>
              </p:ext>
            </p:extLst>
          </p:nvPr>
        </p:nvGraphicFramePr>
        <p:xfrm>
          <a:off x="323850" y="1556792"/>
          <a:ext cx="8136582" cy="353558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417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107133"/>
                  </a:ext>
                </a:extLst>
              </a:tr>
              <a:tr h="31031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Národní plán obnovy - Hospodaření s vodou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škola, Česká Lípa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379 000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Obchodní akademie,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20178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Elektromobilita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Vyšší odborná škola sklářská a Střední škola, Nový Bor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zdravotnická škola a SOŠ Česká Lípa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 a kategorie N1 (nákladní do 3,5t)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Dubá-Deštná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 a M1 (vícemístné)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2 450 000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3561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100 300 000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3561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 nových investičních akcí za 21.363.000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294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154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_Jablonecko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732706"/>
              </p:ext>
            </p:extLst>
          </p:nvPr>
        </p:nvGraphicFramePr>
        <p:xfrm>
          <a:off x="349976" y="1277471"/>
          <a:ext cx="8136582" cy="496671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179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25432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Dr. Randy,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Zajištění statiky objektu jídelny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20 764 000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3459021"/>
                  </a:ext>
                </a:extLst>
              </a:tr>
              <a:tr h="35865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objektu Pasecká - dokončuje se PD </a:t>
                      </a:r>
                    </a:p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(1 350 000 Kč)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7818966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výtahu u SPC - objekt Smetanova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1587041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Odstranění závad - COV Podhorská (kapacita plynu)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4648074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uměleckoprům.škola a VOŠ,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Úhrada nájemného - memorandum investice SMJ do objektu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0377307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podlahové krytiny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3300389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osvětlení za energeticky úsporná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1 200 000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0714254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Ostranění bezpečnostních a hygienických závad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0564018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oken na domově mládeže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90131122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Vyšší odborná škola mezinárodního obchodu a OA Jablonec n/N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Zateplení fasády nové budovy školy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5 000 000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23663150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Gymnázium, U Balvanu, Jablonec n/N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Pořízení plynového kotle, školního nábytku a výměna protipožárních dveří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600 000</a:t>
                      </a:r>
                    </a:p>
                    <a:p>
                      <a:pPr algn="r" fontAlgn="t"/>
                      <a:endParaRPr lang="cs-CZ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46590610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technická, Jablonec n/N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hygienických prostor vč. rozvodů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4615282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  <a:p>
                      <a:pPr algn="l" fontAlgn="t"/>
                      <a:endParaRPr lang="cs-CZ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Regulace topení objekt Smetanova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64297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5610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1277</TotalTime>
  <Words>1938</Words>
  <Application>Microsoft Office PowerPoint</Application>
  <PresentationFormat>Předvádění na obrazovce (4:3)</PresentationFormat>
  <Paragraphs>413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Motiv Office</vt:lpstr>
      <vt:lpstr>Porada ředitelů škol a školských zařízení zřizovaných Libereckým krajem</vt:lpstr>
      <vt:lpstr>Prezentace aplikace PowerPoint</vt:lpstr>
      <vt:lpstr>Rok 2024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Doporučení: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Princová Jiřina</cp:lastModifiedBy>
  <cp:revision>30</cp:revision>
  <cp:lastPrinted>2023-09-12T06:57:19Z</cp:lastPrinted>
  <dcterms:created xsi:type="dcterms:W3CDTF">2023-03-08T15:30:40Z</dcterms:created>
  <dcterms:modified xsi:type="dcterms:W3CDTF">2023-09-13T11:11:11Z</dcterms:modified>
</cp:coreProperties>
</file>